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21" r:id="rId3"/>
    <p:sldId id="334" r:id="rId4"/>
    <p:sldId id="323" r:id="rId5"/>
    <p:sldId id="324" r:id="rId6"/>
    <p:sldId id="325" r:id="rId7"/>
    <p:sldId id="322" r:id="rId8"/>
    <p:sldId id="326" r:id="rId9"/>
    <p:sldId id="335" r:id="rId10"/>
    <p:sldId id="328" r:id="rId11"/>
    <p:sldId id="329" r:id="rId12"/>
    <p:sldId id="330" r:id="rId13"/>
    <p:sldId id="331" r:id="rId14"/>
    <p:sldId id="332" r:id="rId15"/>
    <p:sldId id="333" r:id="rId16"/>
    <p:sldId id="320" r:id="rId17"/>
    <p:sldId id="282" r:id="rId18"/>
    <p:sldId id="285" r:id="rId19"/>
    <p:sldId id="346" r:id="rId20"/>
    <p:sldId id="287" r:id="rId21"/>
    <p:sldId id="289" r:id="rId22"/>
    <p:sldId id="288" r:id="rId23"/>
    <p:sldId id="284" r:id="rId24"/>
    <p:sldId id="290" r:id="rId25"/>
    <p:sldId id="291" r:id="rId26"/>
    <p:sldId id="342" r:id="rId27"/>
    <p:sldId id="283" r:id="rId28"/>
    <p:sldId id="339" r:id="rId29"/>
    <p:sldId id="341" r:id="rId30"/>
    <p:sldId id="293" r:id="rId31"/>
    <p:sldId id="294" r:id="rId32"/>
    <p:sldId id="344" r:id="rId33"/>
    <p:sldId id="297" r:id="rId34"/>
    <p:sldId id="336" r:id="rId35"/>
    <p:sldId id="313" r:id="rId36"/>
    <p:sldId id="298" r:id="rId37"/>
    <p:sldId id="314" r:id="rId38"/>
    <p:sldId id="299" r:id="rId39"/>
    <p:sldId id="337" r:id="rId40"/>
    <p:sldId id="279" r:id="rId41"/>
    <p:sldId id="345" r:id="rId42"/>
    <p:sldId id="315" r:id="rId43"/>
    <p:sldId id="338" r:id="rId44"/>
    <p:sldId id="275" r:id="rId45"/>
    <p:sldId id="317" r:id="rId46"/>
    <p:sldId id="301" r:id="rId47"/>
    <p:sldId id="262" r:id="rId48"/>
    <p:sldId id="260" r:id="rId49"/>
  </p:sldIdLst>
  <p:sldSz cx="12192000" cy="6858000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7" autoAdjust="0"/>
    <p:restoredTop sz="94660"/>
  </p:normalViewPr>
  <p:slideViewPr>
    <p:cSldViewPr snapToGrid="0">
      <p:cViewPr>
        <p:scale>
          <a:sx n="75" d="100"/>
          <a:sy n="75" d="100"/>
        </p:scale>
        <p:origin x="64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zs\Desktop\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zs\Desktop\o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zs\Desktop\on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bar chart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val>
            <c:numRef>
              <c:f>Sheet1!$D$5:$G$5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43-4D38-8E93-DEE07BF71528}"/>
            </c:ext>
          </c:extLst>
        </c:ser>
        <c:ser>
          <c:idx val="1"/>
          <c:order val="1"/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val>
            <c:numRef>
              <c:f>Sheet1!$D$6:$G$6</c:f>
              <c:numCache>
                <c:formatCode>General</c:formatCode>
                <c:ptCount val="4"/>
                <c:pt idx="0">
                  <c:v>0.2</c:v>
                </c:pt>
                <c:pt idx="1">
                  <c:v>0.7</c:v>
                </c:pt>
                <c:pt idx="2">
                  <c:v>0.46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43-4D38-8E93-DEE07BF71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1105897072"/>
        <c:axId val="1105898704"/>
        <c:axId val="0"/>
      </c:bar3DChart>
      <c:catAx>
        <c:axId val="110589707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05898704"/>
        <c:crosses val="autoZero"/>
        <c:auto val="1"/>
        <c:lblAlgn val="ctr"/>
        <c:lblOffset val="100"/>
        <c:noMultiLvlLbl val="0"/>
      </c:catAx>
      <c:valAx>
        <c:axId val="1105898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05897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Pie chart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AB49-4BB9-A271-66E7B4E2295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AB49-4BB9-A271-66E7B4E2295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AB49-4BB9-A271-66E7B4E2295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AB49-4BB9-A271-66E7B4E2295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Sheet1!$D$5:$G$5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B49-4BB9-A271-66E7B4E22958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A-AB49-4BB9-A271-66E7B4E2295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C-AB49-4BB9-A271-66E7B4E2295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E-AB49-4BB9-A271-66E7B4E2295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0-AB49-4BB9-A271-66E7B4E2295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Sheet1!$D$6:$G$6</c:f>
              <c:numCache>
                <c:formatCode>General</c:formatCode>
                <c:ptCount val="4"/>
                <c:pt idx="0">
                  <c:v>0.2</c:v>
                </c:pt>
                <c:pt idx="1">
                  <c:v>0.7</c:v>
                </c:pt>
                <c:pt idx="2">
                  <c:v>0.46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AB49-4BB9-A271-66E7B4E22958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Line chart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Sheet1!$D$5:$G$5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19-4D2F-B5EE-81796D0D1E81}"/>
            </c:ext>
          </c:extLst>
        </c:ser>
        <c:ser>
          <c:idx val="1"/>
          <c:order val="1"/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Sheet1!$D$6:$G$6</c:f>
              <c:numCache>
                <c:formatCode>General</c:formatCode>
                <c:ptCount val="4"/>
                <c:pt idx="0">
                  <c:v>0.2</c:v>
                </c:pt>
                <c:pt idx="1">
                  <c:v>0.7</c:v>
                </c:pt>
                <c:pt idx="2">
                  <c:v>0.46</c:v>
                </c:pt>
                <c:pt idx="3">
                  <c:v>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19-4D2F-B5EE-81796D0D1E8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05897616"/>
        <c:axId val="1105905232"/>
      </c:lineChart>
      <c:catAx>
        <c:axId val="11058976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05905232"/>
        <c:crosses val="autoZero"/>
        <c:auto val="1"/>
        <c:lblAlgn val="ctr"/>
        <c:lblOffset val="100"/>
        <c:noMultiLvlLbl val="0"/>
      </c:catAx>
      <c:valAx>
        <c:axId val="110590523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05897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F15-080E-45FC-8F31-69BA88FD0242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567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F15-080E-45FC-8F31-69BA88FD0242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038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F15-080E-45FC-8F31-69BA88FD0242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854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F15-080E-45FC-8F31-69BA88FD0242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235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F15-080E-45FC-8F31-69BA88FD0242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021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F15-080E-45FC-8F31-69BA88FD0242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95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F15-080E-45FC-8F31-69BA88FD0242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610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F15-080E-45FC-8F31-69BA88FD0242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873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F15-080E-45FC-8F31-69BA88FD0242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231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F15-080E-45FC-8F31-69BA88FD0242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9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F15-080E-45FC-8F31-69BA88FD0242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36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C5F15-080E-45FC-8F31-69BA88FD0242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BEE67-FCE0-4549-AE4A-C693C3394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36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6858" y="39462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Ch.1 </a:t>
            </a:r>
            <a:r>
              <a:rPr lang="zh-CN" altLang="en-US" sz="48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软件的运行开发环境</a:t>
            </a:r>
            <a:endParaRPr lang="zh-CN" altLang="en-US" sz="48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DAD5480-8C71-4272-96E2-8E7A57497276}"/>
              </a:ext>
            </a:extLst>
          </p:cNvPr>
          <p:cNvSpPr txBox="1">
            <a:spLocks/>
          </p:cNvSpPr>
          <p:nvPr/>
        </p:nvSpPr>
        <p:spPr>
          <a:xfrm>
            <a:off x="1533535" y="1818507"/>
            <a:ext cx="8790336" cy="4149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1.0</a:t>
            </a:r>
            <a:r>
              <a:rPr lang="zh-CN" altLang="en-US" sz="4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识图</a:t>
            </a:r>
            <a:endParaRPr lang="en-US" altLang="zh-CN" sz="4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sz="4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1.1</a:t>
            </a:r>
            <a:r>
              <a:rPr lang="zh-CN" altLang="en-US" sz="4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运行环境</a:t>
            </a:r>
            <a:endParaRPr lang="en-US" altLang="zh-CN" sz="4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sz="4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1.2 </a:t>
            </a:r>
            <a:r>
              <a:rPr lang="zh-CN" altLang="en-US" sz="4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开发环境</a:t>
            </a:r>
            <a:endParaRPr lang="en-US" altLang="zh-CN" sz="4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sz="4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1.3</a:t>
            </a:r>
            <a:r>
              <a:rPr lang="zh-CN" altLang="en-US" sz="4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生产关系</a:t>
            </a:r>
            <a:endParaRPr lang="en-US" altLang="zh-CN" sz="4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88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&amp; Chart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We usually use graphs to show analysis result, such as pie chart, bar chart, line chart and so on.</a:t>
            </a:r>
          </a:p>
          <a:p>
            <a:r>
              <a:rPr lang="en-US" altLang="zh-CN" b="1" dirty="0"/>
              <a:t>Graph</a:t>
            </a:r>
            <a:r>
              <a:rPr lang="zh-CN" altLang="en-US" b="1" dirty="0"/>
              <a:t>最初指函数变化关系的图，被泛用</a:t>
            </a:r>
          </a:p>
        </p:txBody>
      </p:sp>
    </p:spTree>
    <p:extLst>
      <p:ext uri="{BB962C8B-B14F-4D97-AF65-F5344CB8AC3E}">
        <p14:creationId xmlns:p14="http://schemas.microsoft.com/office/powerpoint/2010/main" val="3055450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Chart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，图表</a:t>
            </a:r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/>
          </p:nvPr>
        </p:nvGraphicFramePr>
        <p:xfrm>
          <a:off x="1170653" y="3162462"/>
          <a:ext cx="3024336" cy="2419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/>
          </p:nvPr>
        </p:nvGraphicFramePr>
        <p:xfrm>
          <a:off x="4454218" y="3187168"/>
          <a:ext cx="3283565" cy="2394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/>
          </p:nvPr>
        </p:nvGraphicFramePr>
        <p:xfrm>
          <a:off x="7997011" y="3252043"/>
          <a:ext cx="3306574" cy="2337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1158240" y="1600200"/>
            <a:ext cx="9875520" cy="1310342"/>
          </a:xfrm>
        </p:spPr>
        <p:txBody>
          <a:bodyPr/>
          <a:lstStyle/>
          <a:p>
            <a:r>
              <a:rPr lang="zh-CN" altLang="en-US" dirty="0"/>
              <a:t>分析结果</a:t>
            </a:r>
          </a:p>
        </p:txBody>
      </p:sp>
    </p:spTree>
    <p:extLst>
      <p:ext uri="{BB962C8B-B14F-4D97-AF65-F5344CB8AC3E}">
        <p14:creationId xmlns:p14="http://schemas.microsoft.com/office/powerpoint/2010/main" val="1526280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Diagram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4532" y="1355169"/>
            <a:ext cx="9693996" cy="4075450"/>
          </a:xfrm>
        </p:spPr>
        <p:txBody>
          <a:bodyPr>
            <a:normAutofit lnSpcReduction="10000"/>
          </a:bodyPr>
          <a:lstStyle/>
          <a:p>
            <a:r>
              <a:rPr lang="en-US" altLang="zh-CN" sz="2880" dirty="0"/>
              <a:t>A </a:t>
            </a:r>
            <a:r>
              <a:rPr lang="en-US" altLang="zh-CN" sz="2880" b="1" dirty="0"/>
              <a:t>diagram</a:t>
            </a:r>
            <a:r>
              <a:rPr lang="en-US" altLang="zh-CN" sz="2880" dirty="0"/>
              <a:t> is a symbolic representation of information according to some visualization technique. </a:t>
            </a:r>
          </a:p>
          <a:p>
            <a:r>
              <a:rPr lang="en-US" altLang="zh-CN" sz="2880" dirty="0"/>
              <a:t> The word </a:t>
            </a:r>
            <a:r>
              <a:rPr lang="en-US" altLang="zh-CN" sz="2880" i="1" dirty="0">
                <a:solidFill>
                  <a:srgbClr val="FF0000"/>
                </a:solidFill>
              </a:rPr>
              <a:t>graph</a:t>
            </a:r>
            <a:r>
              <a:rPr lang="en-US" altLang="zh-CN" sz="2880" dirty="0"/>
              <a:t> is sometimes used as a synonym for diagram.</a:t>
            </a:r>
          </a:p>
          <a:p>
            <a:r>
              <a:rPr lang="en-US" altLang="zh-CN" sz="2880" dirty="0"/>
              <a:t>diagrams are pictorial, yet abstract, representations of information, and maps, line graphs, bar charts, engineering blueprints, and architects' sketches are all examples of diagrams, whereas photographs and video are not</a:t>
            </a:r>
            <a:endParaRPr lang="zh-CN" altLang="en-US" sz="2880" dirty="0"/>
          </a:p>
        </p:txBody>
      </p:sp>
    </p:spTree>
    <p:extLst>
      <p:ext uri="{BB962C8B-B14F-4D97-AF65-F5344CB8AC3E}">
        <p14:creationId xmlns:p14="http://schemas.microsoft.com/office/powerpoint/2010/main" val="204632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Diagram</a:t>
            </a:r>
            <a:r>
              <a:rPr lang="zh-CN" altLang="en-US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，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图示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02" y="1614399"/>
            <a:ext cx="10836197" cy="470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92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Figure &amp; illustration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8240" y="1600200"/>
            <a:ext cx="5024170" cy="4680317"/>
          </a:xfrm>
        </p:spPr>
        <p:txBody>
          <a:bodyPr/>
          <a:lstStyle/>
          <a:p>
            <a:r>
              <a:rPr lang="en-US" altLang="zh-CN" dirty="0"/>
              <a:t>There are 11 figures  in my paper, and figure Fig.2 contains 10 illustrations. </a:t>
            </a:r>
          </a:p>
          <a:p>
            <a:r>
              <a:rPr lang="en-US" altLang="zh-CN" dirty="0"/>
              <a:t>Fig.1 is a pie chart figure.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415" y="1158710"/>
            <a:ext cx="5270986" cy="556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52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特别说明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有些差别并不显著</a:t>
            </a:r>
            <a:endParaRPr lang="en-US" altLang="zh-CN" b="1" dirty="0"/>
          </a:p>
          <a:p>
            <a:r>
              <a:rPr lang="zh-CN" altLang="en-US" b="1" dirty="0"/>
              <a:t>根据上下文（ </a:t>
            </a:r>
            <a:r>
              <a:rPr lang="en-US" altLang="zh-CN" b="1" dirty="0"/>
              <a:t>context</a:t>
            </a:r>
            <a:r>
              <a:rPr lang="zh-CN" altLang="en-US" b="1" dirty="0"/>
              <a:t>）参照</a:t>
            </a:r>
          </a:p>
        </p:txBody>
      </p:sp>
    </p:spTree>
    <p:extLst>
      <p:ext uri="{BB962C8B-B14F-4D97-AF65-F5344CB8AC3E}">
        <p14:creationId xmlns:p14="http://schemas.microsoft.com/office/powerpoint/2010/main" val="1249581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§1.1 </a:t>
            </a:r>
            <a:r>
              <a:rPr lang="zh-CN" altLang="zh-CN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软件的运行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和开发环境</a:t>
            </a:r>
            <a:endParaRPr lang="en-US" altLang="zh-CN" sz="36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§1.2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一款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软件的组成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§1.3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一款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软件的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制作流程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§1.4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工程化</a:t>
            </a:r>
          </a:p>
          <a:p>
            <a:endParaRPr lang="zh-CN" altLang="zh-CN" sz="24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694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软件的运行环境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/>
              <a:t>软件运行在硬件上</a:t>
            </a:r>
            <a:endParaRPr lang="en-US" altLang="zh-CN" sz="3600" b="1" dirty="0"/>
          </a:p>
          <a:p>
            <a:r>
              <a:rPr lang="zh-CN" altLang="en-US" sz="3600" b="1" dirty="0"/>
              <a:t>软件运行在其他软件上</a:t>
            </a:r>
          </a:p>
        </p:txBody>
      </p:sp>
    </p:spTree>
    <p:extLst>
      <p:ext uri="{BB962C8B-B14F-4D97-AF65-F5344CB8AC3E}">
        <p14:creationId xmlns:p14="http://schemas.microsoft.com/office/powerpoint/2010/main" val="1667287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gsa.baidu.com/timg?image&amp;quality=80&amp;size=b9999_10000&amp;sec=1488910377805&amp;di=b8aa6b0ee05b4788b3d5feb9ac21c4ea&amp;imgtype=jpg&amp;src=http%3A%2F%2Fimg3.imgtn.bdimg.com%2Fit%2Fu%3D3516327993%2C3080793629%26fm%3D214%26gp%3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4769"/>
            <a:ext cx="5416233" cy="466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timgsa.baidu.com/timg?image&amp;quality=80&amp;size=b9999_10000&amp;sec=1488912197018&amp;di=c1fd84ca3c4a0dd50462309c2ad99910&amp;imgtype=0&amp;src=http%3A%2F%2Fphotocdn.sohu.com%2F20140707%2FImg4018636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4" y="1924769"/>
            <a:ext cx="4683125" cy="264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73" y="4927280"/>
            <a:ext cx="4683126" cy="166401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一些常见的运行开发环境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42275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AC9B8-3CB4-4694-8D82-DAB09278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Mainframe</a:t>
            </a:r>
            <a:endParaRPr lang="zh-CN" altLang="en-US" dirty="0"/>
          </a:p>
        </p:txBody>
      </p:sp>
      <p:pic>
        <p:nvPicPr>
          <p:cNvPr id="1026" name="Picture 2" descr="https://bkimg.cdn.bcebos.com/pic/8c1001e93901213f78b0c0f056e736d12f2e951f?x-bce-process=image/watermark,g_7,image_d2F0ZXIvYmFpa2U5Mg==,xp_5,yp_5">
            <a:extLst>
              <a:ext uri="{FF2B5EF4-FFF2-40B4-BE49-F238E27FC236}">
                <a16:creationId xmlns:a16="http://schemas.microsoft.com/office/drawing/2014/main" id="{F5236D4A-1010-4A24-9381-662D9A70C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897" y="1603538"/>
            <a:ext cx="4971100" cy="501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844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§1.0 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识图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BD06F3A-EA11-49FF-9AD1-5B243D4E73C8}"/>
              </a:ext>
            </a:extLst>
          </p:cNvPr>
          <p:cNvSpPr txBox="1">
            <a:spLocks/>
          </p:cNvSpPr>
          <p:nvPr/>
        </p:nvSpPr>
        <p:spPr>
          <a:xfrm>
            <a:off x="1533535" y="1818507"/>
            <a:ext cx="8790336" cy="4149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最简单的沟通方式</a:t>
            </a:r>
            <a:endParaRPr lang="en-US" altLang="zh-CN" sz="4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sz="4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可以跨语言，会受到文化的影响</a:t>
            </a:r>
            <a:endParaRPr lang="en-US" altLang="zh-CN" sz="4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sz="4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儿童也能正确认理解</a:t>
            </a:r>
            <a:endParaRPr lang="en-US" altLang="zh-CN" sz="4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sz="4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机器现在也在学习识图</a:t>
            </a:r>
            <a:endParaRPr lang="en-US" altLang="zh-CN" sz="4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942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100" name="Picture 4" descr="https://timgsa.baidu.com/timg?image&amp;quality=80&amp;size=b9999_10000&amp;sec=1488910627360&amp;di=692edada4c42f517a4284e231091bd96&amp;imgtype=jpg&amp;src=http%3A%2F%2Fimg0.imgtn.bdimg.com%2Fit%2Fu%3D3625950582%2C1183090621%26fm%3D214%26gp%3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473" y="2152649"/>
            <a:ext cx="404812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timgsa.baidu.com/timg?image&amp;quality=80&amp;size=b9999_10000&amp;sec=1488910679707&amp;di=68b6eaad3a164300060a01ddd22f8d5f&amp;imgtype=0&amp;src=http%3A%2F%2Fpic.dbw.cn%2F0%2F04%2F10%2F07%2F4100738_1686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13" y="2200274"/>
            <a:ext cx="52387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829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764" y="2066873"/>
            <a:ext cx="3187746" cy="35179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105" y="2066873"/>
            <a:ext cx="5146786" cy="354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65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3738"/>
            <a:ext cx="4965700" cy="3812052"/>
          </a:xfrm>
          <a:prstGeom prst="rect">
            <a:avLst/>
          </a:prstGeom>
        </p:spPr>
      </p:pic>
      <p:pic>
        <p:nvPicPr>
          <p:cNvPr id="5126" name="Picture 6" descr="https://timgsa.baidu.com/timg?image&amp;quality=80&amp;size=b9999_10000&amp;sec=1488912008607&amp;di=39a367b06cc5816b8fece7c2a126d931&amp;imgtype=0&amp;src=http%3A%2F%2Fwww.waveshare.net%2Fphoto%2Fdevelopment-board%2FRPi-B-CN%2FRPi-B-CN-Case-H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162" y="2463738"/>
            <a:ext cx="5084638" cy="381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7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6" name="Picture 8" descr="https://timgsa.baidu.com/timg?image&amp;quality=80&amp;size=b9999_10000&amp;sec=1489505000&amp;di=7590487832a7b773c0c989e46a9fb30f&amp;imgtype=jpg&amp;er=1&amp;src=http%3A%2F%2Fs9.sinaimg.cn%2Fmiddle%2F62c5a6abx9790eabf5f68%26amp%3B6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83" y="3367143"/>
            <a:ext cx="3932332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83" y="2079603"/>
            <a:ext cx="3932332" cy="898625"/>
          </a:xfrm>
          <a:prstGeom prst="rect">
            <a:avLst/>
          </a:prstGeom>
        </p:spPr>
      </p:pic>
      <p:pic>
        <p:nvPicPr>
          <p:cNvPr id="9" name="Picture 2" descr="https://timgsa.baidu.com/timg?image&amp;quality=80&amp;size=b9999_10000&amp;sec=1488909739561&amp;di=f1f97cf87fbfdd8924304538604a7656&amp;imgtype=0&amp;src=http%3A%2F%2Fpic.58pic.com%2F58pic%2F13%2F42%2F78%2F61g58PIC26C_10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628" y="2019067"/>
            <a:ext cx="7047344" cy="429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713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094" y="2509558"/>
            <a:ext cx="6189739" cy="32054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77" y="2509558"/>
            <a:ext cx="4219641" cy="32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20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 descr="https://img.alicdn.com/imgextra/i3/2586845279/TB2wda6qFXXXXbnXpXXXXXXXXXX_!!258684527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94012"/>
            <a:ext cx="10698112" cy="290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364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一些操作系统</a:t>
            </a:r>
            <a:endParaRPr lang="zh-CN" altLang="en-US" dirty="0"/>
          </a:p>
        </p:txBody>
      </p:sp>
      <p:pic>
        <p:nvPicPr>
          <p:cNvPr id="6146" name="Picture 2" descr="https://timgsa.baidu.com/timg?image&amp;quality=80&amp;size=b9999_10000&amp;sec=1519841241166&amp;di=60d3d01829f06c0ef812777c63910b23&amp;imgtype=0&amp;src=http%3A%2F%2Fpic.qiantucdn.com%2F58pic%2F16%2F61%2F82%2F54S58PIC8DQ_1024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30" y="2561506"/>
            <a:ext cx="3437705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s://timgsa.baidu.com/timg?image&amp;quality=80&amp;size=b10000_10000&amp;sec=1519830499&amp;di=9ee2c71f520b4bf0838db25b2318e7a5&amp;src=http://css.myeducs.cn/UploadFile/2014-5-29/2014529102536734.4bd23d3c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12" y="2561506"/>
            <a:ext cx="2613249" cy="248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goog,android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320" y="2767734"/>
            <a:ext cx="2395392" cy="239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250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类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Unix</a:t>
            </a:r>
            <a:endParaRPr lang="zh-CN" altLang="en-US" b="1" dirty="0"/>
          </a:p>
        </p:txBody>
      </p:sp>
      <p:pic>
        <p:nvPicPr>
          <p:cNvPr id="4100" name="Picture 4" descr="https://timgsa.baidu.com/timg?image&amp;quality=80&amp;size=b9999_10000&amp;sec=1519840246149&amp;di=c075cbd8da9c08b7a20fb3db0ea5781d&amp;imgtype=0&amp;src=http%3A%2F%2Fpic3.16pic.com%2F00%2F13%2F19%2F16pic_1319627_b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224" y="1822094"/>
            <a:ext cx="3331295" cy="333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timgsa.baidu.com/timg?image&amp;quality=80&amp;size=b9999_10000&amp;sec=1519841613547&amp;di=ab6e4c48927e0aee53cc8a5ad8707929&amp;imgtype=0&amp;src=http%3A%2F%2Fpic2.16pic.com%2F00%2F17%2F50%2F16pic_1750828_b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801" y="1981175"/>
            <a:ext cx="2720890" cy="301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[Minix 3 logo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87" y="2603612"/>
            <a:ext cx="3345111" cy="223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017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Linux</a:t>
            </a:r>
            <a:endParaRPr lang="zh-CN" altLang="en-US" b="1" dirty="0"/>
          </a:p>
        </p:txBody>
      </p:sp>
      <p:pic>
        <p:nvPicPr>
          <p:cNvPr id="1032" name="Picture 8" descr="https://gss1.bdstatic.com/9vo3dSag_xI4khGkpoWK1HF6hhy/baike/w%3D268%3Bg%3D0/sign=75e8b069c9ef76093c0b9e9916e6c4f1/78310a55b319ebc4ce59c26d8026cffc1e171624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378" y="2031785"/>
            <a:ext cx="2892424" cy="289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dn-linuxcn.qbox.me/data/attachment/album/201407/09/104559risei9g95hrarm1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80" y="1861236"/>
            <a:ext cx="3233520" cy="323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dn-linuxcn.qbox.me/data/attachment/album/201407/09/100614ja4za9oppkot39vt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93" y="2031785"/>
            <a:ext cx="2966460" cy="296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654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https://gss1.bdstatic.com/-vo3dSag_xI4khGkpoWK1HF6hhy/baike/w%3D268%3Bg%3D0/sign=118ad826d01b0ef46ce89f58e5ff36e7/37d3d539b6003af38fcf4c68372ac65c1038b6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830" y="2510993"/>
            <a:ext cx="2181224" cy="270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ss3.bdstatic.com/-Po3dSag_xI4khGkpoWK1HF6hhy/baike/w%3D268%3Bg%3D0/sign=ce11caffb0b7d0a27bc9039bf3d41134/024f78f0f736afc31a149928b119ebc4b74512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316" y="2510993"/>
            <a:ext cx="2440856" cy="252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274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请区分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62419" y="2211076"/>
            <a:ext cx="2237509" cy="2342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000" b="1" i="1" dirty="0"/>
              <a:t>Image</a:t>
            </a:r>
          </a:p>
          <a:p>
            <a:pPr marL="0" indent="0">
              <a:buNone/>
            </a:pPr>
            <a:r>
              <a:rPr lang="en-US" altLang="zh-CN" sz="4000" b="1" i="1" dirty="0"/>
              <a:t>Photo</a:t>
            </a:r>
          </a:p>
          <a:p>
            <a:pPr marL="0" indent="0">
              <a:buNone/>
            </a:pPr>
            <a:r>
              <a:rPr lang="en-US" altLang="zh-CN" sz="4000" b="1" i="1" dirty="0"/>
              <a:t>Picture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2021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362" y="2253616"/>
            <a:ext cx="7025202" cy="362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56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特别强调</a:t>
            </a:r>
            <a:endParaRPr lang="zh-CN" altLang="en-US" b="1" dirty="0"/>
          </a:p>
        </p:txBody>
      </p:sp>
      <p:pic>
        <p:nvPicPr>
          <p:cNvPr id="5126" name="Picture 6" descr="http://img0.pconline.com.cn/pconline/1303/12/3208685_java-0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103" y="1998517"/>
            <a:ext cx="5136860" cy="385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993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一些小动物</a:t>
            </a:r>
            <a:endParaRPr lang="zh-CN" altLang="en-US" dirty="0"/>
          </a:p>
        </p:txBody>
      </p:sp>
      <p:pic>
        <p:nvPicPr>
          <p:cNvPr id="7170" name="Picture 2" descr="https://gss0.bdstatic.com/94o3dSag_xI4khGkpoWK1HF6hhy/baike/w%3D268%3Bg%3D0/sign=0beb984f68600c33f079d9ce22773632/d788d43f8794a4c21d96bc700df41bd5ad6e3937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49" y="2339468"/>
            <a:ext cx="2263525" cy="269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gss2.bdstatic.com/9fo3dSag_xI4khGkpoWK1HF6hhy/baike/w%3D268%3Bg%3D0/sign=e35e494a6159252da3171a020ca06406/ac6eddc451da81cb037c289d5366d016082431c3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52" y="2529463"/>
            <a:ext cx="3092838" cy="231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7387" y="3182573"/>
            <a:ext cx="5183632" cy="185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51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一些开发工具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i="1" dirty="0"/>
              <a:t>Vim</a:t>
            </a:r>
            <a:r>
              <a:rPr lang="en-US" altLang="zh-CN" b="1" dirty="0"/>
              <a:t> + </a:t>
            </a:r>
            <a:r>
              <a:rPr lang="en-US" altLang="zh-CN" b="1" i="1" dirty="0" err="1"/>
              <a:t>gcc</a:t>
            </a:r>
            <a:r>
              <a:rPr lang="en-US" altLang="zh-CN" b="1" dirty="0"/>
              <a:t>  + </a:t>
            </a:r>
            <a:r>
              <a:rPr lang="en-US" altLang="zh-CN" b="1" i="1" dirty="0"/>
              <a:t>gnu make</a:t>
            </a:r>
          </a:p>
          <a:p>
            <a:r>
              <a:rPr lang="en-US" altLang="zh-CN" b="1" i="1" dirty="0"/>
              <a:t>Eclipse</a:t>
            </a:r>
            <a:r>
              <a:rPr lang="zh-CN" altLang="en-US" b="1" dirty="0"/>
              <a:t>、</a:t>
            </a:r>
            <a:r>
              <a:rPr lang="en-US" altLang="zh-CN" b="1" i="1" dirty="0"/>
              <a:t>IntelliJ IDEA</a:t>
            </a:r>
          </a:p>
          <a:p>
            <a:r>
              <a:rPr lang="en-US" altLang="zh-CN" b="1" i="1" dirty="0"/>
              <a:t>Visual studio</a:t>
            </a:r>
            <a:r>
              <a:rPr lang="en-US" altLang="zh-CN" b="1" dirty="0"/>
              <a:t> (VC++</a:t>
            </a:r>
            <a:r>
              <a:rPr lang="zh-CN" altLang="en-US" b="1" dirty="0"/>
              <a:t>和 </a:t>
            </a:r>
            <a:r>
              <a:rPr lang="en-US" altLang="zh-CN" b="1" dirty="0"/>
              <a:t>C++)</a:t>
            </a:r>
          </a:p>
          <a:p>
            <a:r>
              <a:rPr lang="en-US" altLang="zh-CN" b="1" i="1" dirty="0" err="1"/>
              <a:t>Xcode</a:t>
            </a:r>
            <a:endParaRPr lang="en-US" altLang="zh-CN" b="1" i="1" dirty="0"/>
          </a:p>
          <a:p>
            <a:r>
              <a:rPr lang="en-US" altLang="zh-CN" b="1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821589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§1.1 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软件的运行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和开发环境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§1.2 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一款</a:t>
            </a:r>
            <a:r>
              <a:rPr lang="zh-CN" altLang="zh-CN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软件的组成</a:t>
            </a:r>
            <a:endParaRPr lang="en-US" altLang="zh-CN" sz="36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§1.3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一款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软件的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制作流程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§1.4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工程化</a:t>
            </a:r>
          </a:p>
          <a:p>
            <a:endParaRPr lang="zh-CN" altLang="zh-CN" sz="24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8586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请注意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5400" dirty="0"/>
                  <a:t>代码   </a:t>
                </a:r>
                <a14:m>
                  <m:oMath xmlns:m="http://schemas.openxmlformats.org/officeDocument/2006/math">
                    <m:r>
                      <a:rPr lang="en-US" altLang="zh-CN" sz="540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5400" dirty="0"/>
                  <a:t>  </a:t>
                </a:r>
                <a:r>
                  <a:rPr lang="zh-CN" altLang="en-US" sz="5400" dirty="0"/>
                  <a:t>软件</a:t>
                </a:r>
                <a:endParaRPr lang="en-US" altLang="zh-CN" sz="5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41" t="-5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888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一款软件的组成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可执行程序</a:t>
            </a:r>
            <a:r>
              <a:rPr lang="en-US" altLang="zh-CN" b="1" dirty="0"/>
              <a:t>(exe, </a:t>
            </a:r>
            <a:r>
              <a:rPr lang="en-US" altLang="zh-CN" b="1" dirty="0" err="1"/>
              <a:t>dll</a:t>
            </a:r>
            <a:r>
              <a:rPr lang="en-US" altLang="zh-CN" b="1" dirty="0"/>
              <a:t>, </a:t>
            </a:r>
            <a:r>
              <a:rPr lang="zh-CN" altLang="en-US" b="1" dirty="0"/>
              <a:t>特定的执行格式的运行代码</a:t>
            </a:r>
            <a:r>
              <a:rPr lang="en-US" altLang="zh-CN" b="1" dirty="0"/>
              <a:t>)</a:t>
            </a:r>
          </a:p>
          <a:p>
            <a:r>
              <a:rPr lang="zh-CN" altLang="en-US" b="1" dirty="0"/>
              <a:t>配置（</a:t>
            </a:r>
            <a:r>
              <a:rPr lang="en-US" altLang="zh-CN" b="1" dirty="0"/>
              <a:t>xml, </a:t>
            </a:r>
            <a:r>
              <a:rPr lang="en-US" altLang="zh-CN" b="1" dirty="0" err="1"/>
              <a:t>ini</a:t>
            </a:r>
            <a:r>
              <a:rPr lang="en-US" altLang="zh-CN" b="1" dirty="0"/>
              <a:t>, m4, </a:t>
            </a:r>
            <a:r>
              <a:rPr lang="en-US" altLang="zh-CN" b="1" dirty="0" err="1"/>
              <a:t>dat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zh-CN" altLang="en-US" b="1" dirty="0"/>
              <a:t>资源（图片、多媒体数据）</a:t>
            </a:r>
            <a:endParaRPr lang="en-US" altLang="zh-CN" b="1" dirty="0"/>
          </a:p>
          <a:p>
            <a:r>
              <a:rPr lang="zh-CN" altLang="en-US" b="1" dirty="0"/>
              <a:t>数据来源 （表格、数据库）</a:t>
            </a:r>
            <a:endParaRPr lang="en-US" altLang="zh-CN" b="1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5902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内容软件的结构组成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单机软件</a:t>
            </a:r>
            <a:endParaRPr lang="en-US" altLang="zh-CN" b="1" dirty="0"/>
          </a:p>
          <a:p>
            <a:r>
              <a:rPr lang="en-US" altLang="zh-CN" b="1" dirty="0"/>
              <a:t>C/S</a:t>
            </a:r>
            <a:r>
              <a:rPr lang="zh-CN" altLang="en-US" b="1" dirty="0"/>
              <a:t>结构</a:t>
            </a:r>
            <a:endParaRPr lang="en-US" altLang="zh-CN" b="1" dirty="0"/>
          </a:p>
          <a:p>
            <a:r>
              <a:rPr lang="en-US" altLang="zh-CN" b="1" dirty="0"/>
              <a:t>B/S</a:t>
            </a:r>
            <a:r>
              <a:rPr lang="zh-CN" altLang="en-US" b="1" dirty="0"/>
              <a:t>结构</a:t>
            </a:r>
            <a:endParaRPr lang="en-US" altLang="zh-CN" b="1" dirty="0"/>
          </a:p>
          <a:p>
            <a:r>
              <a:rPr lang="en-US" altLang="zh-CN" b="1" dirty="0"/>
              <a:t>P2P</a:t>
            </a:r>
            <a:r>
              <a:rPr lang="zh-CN" altLang="en-US" b="1" dirty="0"/>
              <a:t>结构</a:t>
            </a:r>
            <a:endParaRPr lang="en-US" altLang="zh-CN" b="1" dirty="0"/>
          </a:p>
          <a:p>
            <a:r>
              <a:rPr lang="zh-CN" altLang="en-US" b="1" dirty="0"/>
              <a:t>分布式集群结构</a:t>
            </a:r>
            <a:endParaRPr lang="en-US" altLang="zh-CN" b="1" dirty="0"/>
          </a:p>
          <a:p>
            <a:r>
              <a:rPr lang="zh-CN" altLang="en-US" b="1" dirty="0"/>
              <a:t>混合结构</a:t>
            </a:r>
          </a:p>
        </p:txBody>
      </p:sp>
    </p:spTree>
    <p:extLst>
      <p:ext uri="{BB962C8B-B14F-4D97-AF65-F5344CB8AC3E}">
        <p14:creationId xmlns:p14="http://schemas.microsoft.com/office/powerpoint/2010/main" val="4191900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软件开发的类型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应用级开发</a:t>
            </a:r>
            <a:endParaRPr lang="en-US" altLang="zh-CN" b="1" dirty="0"/>
          </a:p>
          <a:p>
            <a:r>
              <a:rPr lang="zh-CN" altLang="en-US" b="1" dirty="0"/>
              <a:t>中间件开发</a:t>
            </a:r>
            <a:endParaRPr lang="en-US" altLang="zh-CN" b="1" dirty="0"/>
          </a:p>
          <a:p>
            <a:r>
              <a:rPr lang="zh-CN" altLang="en-US" b="1" dirty="0"/>
              <a:t>系统级开发（操作系统上的应用、数据库上的应用）</a:t>
            </a:r>
            <a:endParaRPr lang="en-US" altLang="zh-CN" b="1" dirty="0"/>
          </a:p>
          <a:p>
            <a:r>
              <a:rPr lang="zh-CN" altLang="en-US" b="1" dirty="0"/>
              <a:t>操作系统开发</a:t>
            </a:r>
            <a:endParaRPr lang="en-US" altLang="zh-CN" b="1" dirty="0"/>
          </a:p>
          <a:p>
            <a:r>
              <a:rPr lang="zh-CN" altLang="en-US" b="1" dirty="0"/>
              <a:t>操作系统底层开发（驱动）</a:t>
            </a:r>
            <a:endParaRPr lang="en-US" altLang="zh-CN" b="1" dirty="0"/>
          </a:p>
          <a:p>
            <a:r>
              <a:rPr lang="en-US" altLang="zh-CN" b="1" dirty="0"/>
              <a:t>……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7020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§1.1 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软件的运行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和开发环境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§1.2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一款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软件的组成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§1.3 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一款</a:t>
            </a:r>
            <a:r>
              <a:rPr lang="zh-CN" altLang="zh-CN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软件的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制作流程</a:t>
            </a:r>
            <a:endParaRPr lang="en-US" altLang="zh-CN" sz="36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§1.4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工程化</a:t>
            </a:r>
          </a:p>
          <a:p>
            <a:endParaRPr lang="zh-CN" altLang="zh-CN" sz="24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3016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Photo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2050" name="Picture 2" descr="https://timgsa.baidu.com/timg?image&amp;quality=80&amp;size=b9999_10000&amp;sec=1493551122594&amp;di=c29ed9436ad965ca5ffcd59083fc0be1&amp;imgtype=0&amp;src=http%3A%2F%2Fpic.dbw.cn%2F0%2F07%2F90%2F61%2F7906166_8082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499" y="469320"/>
            <a:ext cx="6000672" cy="314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499" y="3716203"/>
            <a:ext cx="6000672" cy="303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97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软件的制作流程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需求整理</a:t>
            </a:r>
            <a:endParaRPr lang="en-US" altLang="zh-CN" b="1" dirty="0"/>
          </a:p>
          <a:p>
            <a:r>
              <a:rPr lang="zh-CN" altLang="en-US" b="1" dirty="0"/>
              <a:t>设计与详细设计</a:t>
            </a:r>
            <a:endParaRPr lang="en-US" altLang="zh-CN" b="1" dirty="0"/>
          </a:p>
          <a:p>
            <a:r>
              <a:rPr lang="zh-CN" altLang="en-US" b="1" dirty="0"/>
              <a:t>编写代码 </a:t>
            </a:r>
            <a:r>
              <a:rPr lang="en-US" altLang="zh-CN" b="1" dirty="0"/>
              <a:t>+ </a:t>
            </a:r>
            <a:r>
              <a:rPr lang="zh-CN" altLang="en-US" b="1" dirty="0"/>
              <a:t>制作资源</a:t>
            </a:r>
            <a:endParaRPr lang="en-US" altLang="zh-CN" b="1" dirty="0"/>
          </a:p>
          <a:p>
            <a:r>
              <a:rPr lang="zh-CN" altLang="en-US" b="1" dirty="0"/>
              <a:t>产品化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134129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产品化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美化</a:t>
            </a:r>
            <a:endParaRPr lang="en-US" altLang="zh-CN" b="1" dirty="0"/>
          </a:p>
          <a:p>
            <a:r>
              <a:rPr lang="zh-CN" altLang="en-US" b="1" dirty="0"/>
              <a:t>国际化、本地化</a:t>
            </a:r>
            <a:endParaRPr lang="en-US" altLang="zh-CN" b="1" dirty="0"/>
          </a:p>
          <a:p>
            <a:r>
              <a:rPr lang="zh-CN" altLang="en-US" b="1" dirty="0"/>
              <a:t>安装系统</a:t>
            </a:r>
            <a:endParaRPr lang="en-US" altLang="zh-CN" b="1" dirty="0"/>
          </a:p>
          <a:p>
            <a:r>
              <a:rPr lang="zh-CN" altLang="en-US" b="1" dirty="0"/>
              <a:t>文档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490140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121" y="355599"/>
            <a:ext cx="9768079" cy="629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70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§1.1 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软件的运行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和开发环境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§1.2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一款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软件的组成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§1.3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一款</a:t>
            </a:r>
            <a:r>
              <a:rPr lang="zh-CN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软件的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制作流程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§1.4 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</a:t>
            </a:r>
            <a:r>
              <a:rPr lang="zh-CN" altLang="zh-CN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工程化</a:t>
            </a:r>
          </a:p>
          <a:p>
            <a:endParaRPr lang="zh-CN" altLang="zh-CN" sz="24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356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什么是工程化？</a:t>
            </a:r>
            <a:endParaRPr lang="en-US" altLang="zh-CN" b="1" dirty="0"/>
          </a:p>
          <a:p>
            <a:r>
              <a:rPr lang="zh-CN" altLang="en-US" b="1" dirty="0"/>
              <a:t>软件开发为什么要工程化？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564157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7655" y="95625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dirty="0"/>
              <a:t>Hello world          -&gt;       Beautiful world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2126"/>
            <a:ext cx="4415644" cy="32818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67" y="2502126"/>
            <a:ext cx="4128655" cy="327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82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一份旧资料</a:t>
            </a:r>
            <a:endParaRPr lang="zh-CN" altLang="en-US" b="1" dirty="0"/>
          </a:p>
        </p:txBody>
      </p:sp>
      <p:graphicFrame>
        <p:nvGraphicFramePr>
          <p:cNvPr id="4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024014"/>
              </p:ext>
            </p:extLst>
          </p:nvPr>
        </p:nvGraphicFramePr>
        <p:xfrm>
          <a:off x="1189181" y="3538505"/>
          <a:ext cx="8153400" cy="2667002"/>
        </p:xfrm>
        <a:graphic>
          <a:graphicData uri="http://schemas.openxmlformats.org/drawingml/2006/table">
            <a:tbl>
              <a:tblPr/>
              <a:tblGrid>
                <a:gridCol w="1698625">
                  <a:extLst>
                    <a:ext uri="{9D8B030D-6E8A-4147-A177-3AD203B41FA5}">
                      <a16:colId xmlns:a16="http://schemas.microsoft.com/office/drawing/2014/main" val="3071691345"/>
                    </a:ext>
                  </a:extLst>
                </a:gridCol>
                <a:gridCol w="3328988">
                  <a:extLst>
                    <a:ext uri="{9D8B030D-6E8A-4147-A177-3AD203B41FA5}">
                      <a16:colId xmlns:a16="http://schemas.microsoft.com/office/drawing/2014/main" val="1843891565"/>
                    </a:ext>
                  </a:extLst>
                </a:gridCol>
                <a:gridCol w="3125787">
                  <a:extLst>
                    <a:ext uri="{9D8B030D-6E8A-4147-A177-3AD203B41FA5}">
                      <a16:colId xmlns:a16="http://schemas.microsoft.com/office/drawing/2014/main" val="3987953312"/>
                    </a:ext>
                  </a:extLst>
                </a:gridCol>
              </a:tblGrid>
              <a:tr h="6016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Exchange2000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Windows</a:t>
                      </a: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561958"/>
                  </a:ext>
                </a:extLst>
              </a:tr>
              <a:tr h="731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项目经理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25</a:t>
                      </a:r>
                      <a:r>
                        <a:rPr kumimoji="1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约</a:t>
                      </a: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250</a:t>
                      </a:r>
                      <a:r>
                        <a:rPr kumimoji="1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985789"/>
                  </a:ext>
                </a:extLst>
              </a:tr>
              <a:tr h="731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开发人员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140</a:t>
                      </a:r>
                      <a:r>
                        <a:rPr kumimoji="1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约</a:t>
                      </a: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1700</a:t>
                      </a: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107539"/>
                  </a:ext>
                </a:extLst>
              </a:tr>
              <a:tr h="6016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测试人员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350</a:t>
                      </a:r>
                      <a:r>
                        <a:rPr kumimoji="1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约</a:t>
                      </a: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3200</a:t>
                      </a:r>
                      <a:r>
                        <a:rPr kumimoji="1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671051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140690" y="2029821"/>
            <a:ext cx="59343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FC0128"/>
              </a:buClr>
              <a:buSzPct val="75000"/>
            </a:pPr>
            <a:r>
              <a:rPr kumimoji="1" lang="en-US" altLang="zh-CN" sz="2800" dirty="0">
                <a:latin typeface="Tahoma" panose="020B0604030504040204" pitchFamily="34" charset="0"/>
                <a:ea typeface="宋体" panose="02010600030101010101" pitchFamily="2" charset="-122"/>
              </a:rPr>
              <a:t>Windows95</a:t>
            </a:r>
            <a:r>
              <a:rPr kumimoji="1" lang="zh-CN" altLang="en-US" sz="2800" dirty="0">
                <a:latin typeface="Tahoma" panose="020B0604030504040204" pitchFamily="34" charset="0"/>
                <a:ea typeface="宋体" panose="02010600030101010101" pitchFamily="2" charset="-122"/>
              </a:rPr>
              <a:t>有</a:t>
            </a:r>
            <a:r>
              <a:rPr kumimoji="1" lang="en-US" altLang="zh-CN" sz="2800" dirty="0">
                <a:latin typeface="Tahoma" panose="020B0604030504040204" pitchFamily="34" charset="0"/>
                <a:ea typeface="宋体" panose="02010600030101010101" pitchFamily="2" charset="-122"/>
              </a:rPr>
              <a:t>1000</a:t>
            </a:r>
            <a:r>
              <a:rPr kumimoji="1" lang="zh-CN" altLang="en-US" sz="2800" dirty="0">
                <a:latin typeface="Tahoma" panose="020B0604030504040204" pitchFamily="34" charset="0"/>
                <a:ea typeface="宋体" panose="02010600030101010101" pitchFamily="2" charset="-122"/>
              </a:rPr>
              <a:t>万行代码</a:t>
            </a:r>
            <a:endParaRPr kumimoji="1" lang="en-US" altLang="zh-CN" sz="2800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  <a:buClr>
                <a:srgbClr val="FC0128"/>
              </a:buClr>
              <a:buSzPct val="75000"/>
            </a:pPr>
            <a:r>
              <a:rPr kumimoji="1" lang="en-US" altLang="zh-CN" sz="2800" dirty="0">
                <a:latin typeface="Tahoma" panose="020B0604030504040204" pitchFamily="34" charset="0"/>
                <a:ea typeface="宋体" panose="02010600030101010101" pitchFamily="2" charset="-122"/>
              </a:rPr>
              <a:t>Windows2000</a:t>
            </a:r>
            <a:r>
              <a:rPr kumimoji="1" lang="zh-CN" altLang="en-US" sz="2800" dirty="0">
                <a:latin typeface="Tahoma" panose="020B0604030504040204" pitchFamily="34" charset="0"/>
                <a:ea typeface="宋体" panose="02010600030101010101" pitchFamily="2" charset="-122"/>
              </a:rPr>
              <a:t>有</a:t>
            </a:r>
            <a:r>
              <a:rPr kumimoji="1" lang="en-US" altLang="zh-CN" sz="2800" dirty="0">
                <a:latin typeface="Tahoma" panose="020B0604030504040204" pitchFamily="34" charset="0"/>
                <a:ea typeface="宋体" panose="02010600030101010101" pitchFamily="2" charset="-122"/>
              </a:rPr>
              <a:t>5000</a:t>
            </a:r>
            <a:r>
              <a:rPr kumimoji="1" lang="zh-CN" altLang="en-US" sz="2800" dirty="0">
                <a:latin typeface="Tahoma" panose="020B0604030504040204" pitchFamily="34" charset="0"/>
                <a:ea typeface="宋体" panose="02010600030101010101" pitchFamily="2" charset="-122"/>
              </a:rPr>
              <a:t>万行代码</a:t>
            </a:r>
          </a:p>
        </p:txBody>
      </p:sp>
    </p:spTree>
    <p:extLst>
      <p:ext uri="{BB962C8B-B14F-4D97-AF65-F5344CB8AC3E}">
        <p14:creationId xmlns:p14="http://schemas.microsoft.com/office/powerpoint/2010/main" val="253314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多人项目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合作与协作</a:t>
            </a:r>
            <a:endParaRPr lang="en-US" altLang="zh-CN" b="1" dirty="0"/>
          </a:p>
          <a:p>
            <a:r>
              <a:rPr lang="zh-CN" altLang="en-US" b="1" dirty="0"/>
              <a:t>制作角度项目构建，调试</a:t>
            </a:r>
            <a:endParaRPr lang="en-US" altLang="zh-CN" b="1" dirty="0"/>
          </a:p>
          <a:p>
            <a:r>
              <a:rPr lang="zh-CN" altLang="en-US" b="1" dirty="0"/>
              <a:t>沟通角度</a:t>
            </a:r>
            <a:endParaRPr lang="en-US" altLang="zh-CN" b="1" dirty="0"/>
          </a:p>
          <a:p>
            <a:r>
              <a:rPr lang="zh-CN" altLang="en-US" b="1" dirty="0"/>
              <a:t>人员管理</a:t>
            </a:r>
            <a:endParaRPr lang="en-US" altLang="zh-CN" b="1" dirty="0"/>
          </a:p>
          <a:p>
            <a:r>
              <a:rPr lang="zh-CN" altLang="en-US" b="1" dirty="0"/>
              <a:t>进度管理</a:t>
            </a:r>
          </a:p>
        </p:txBody>
      </p:sp>
    </p:spTree>
    <p:extLst>
      <p:ext uri="{BB962C8B-B14F-4D97-AF65-F5344CB8AC3E}">
        <p14:creationId xmlns:p14="http://schemas.microsoft.com/office/powerpoint/2010/main" val="4275735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分工协作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版本控制工具的使用</a:t>
            </a:r>
          </a:p>
          <a:p>
            <a:r>
              <a:rPr lang="zh-CN" altLang="en-US" b="1" dirty="0"/>
              <a:t>项目管理软件的使用和敏捷</a:t>
            </a:r>
          </a:p>
        </p:txBody>
      </p:sp>
    </p:spTree>
    <p:extLst>
      <p:ext uri="{BB962C8B-B14F-4D97-AF65-F5344CB8AC3E}">
        <p14:creationId xmlns:p14="http://schemas.microsoft.com/office/powerpoint/2010/main" val="3382773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Picture</a:t>
            </a:r>
            <a:r>
              <a:rPr lang="zh-CN" altLang="en-US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：</a:t>
            </a:r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Painting &amp; Drawing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3076" name="Picture 4" descr="https://timgsa.baidu.com/timg?image&amp;quality=80&amp;size=b9999_10000&amp;sec=1493552316560&amp;di=7775a270894ca387e3970fa564b18462&amp;imgtype=0&amp;src=http%3A%2F%2Fpic2.itiexue.net%2Fpics%2F2010_4_1_14299_1091429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26956"/>
            <a:ext cx="4320480" cy="399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387" y="2126956"/>
            <a:ext cx="3024336" cy="394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35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also </a:t>
            </a:r>
            <a:r>
              <a:rPr lang="en-US" altLang="zh-CN" b="1" i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Image</a:t>
            </a:r>
            <a:endParaRPr lang="zh-CN" altLang="en-US" b="1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159" y="2219266"/>
            <a:ext cx="5376598" cy="30243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08" y="2219266"/>
            <a:ext cx="455050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8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图片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Image</a:t>
            </a:r>
            <a:r>
              <a:rPr lang="zh-CN" altLang="en-US" b="1" dirty="0"/>
              <a:t> 使用范围被缩小了</a:t>
            </a:r>
            <a:endParaRPr lang="en-US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6840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简单关系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58240" y="3596245"/>
            <a:ext cx="1740605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40" b="1" i="1" dirty="0"/>
              <a:t>Image</a:t>
            </a:r>
            <a:endParaRPr lang="zh-CN" altLang="en-US" sz="3840" b="1" i="1" dirty="0"/>
          </a:p>
        </p:txBody>
      </p:sp>
      <p:sp>
        <p:nvSpPr>
          <p:cNvPr id="5" name="左大括号 4"/>
          <p:cNvSpPr/>
          <p:nvPr/>
        </p:nvSpPr>
        <p:spPr>
          <a:xfrm>
            <a:off x="2812435" y="2694169"/>
            <a:ext cx="309658" cy="3240709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6" name="文本框 5"/>
          <p:cNvSpPr txBox="1"/>
          <p:nvPr/>
        </p:nvSpPr>
        <p:spPr>
          <a:xfrm>
            <a:off x="3393106" y="2343304"/>
            <a:ext cx="1740605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40" b="1" i="1" dirty="0"/>
              <a:t>Picture</a:t>
            </a:r>
            <a:endParaRPr lang="zh-CN" altLang="en-US" sz="3840" b="1" i="1" dirty="0"/>
          </a:p>
        </p:txBody>
      </p:sp>
      <p:sp>
        <p:nvSpPr>
          <p:cNvPr id="7" name="文本框 6"/>
          <p:cNvSpPr txBox="1"/>
          <p:nvPr/>
        </p:nvSpPr>
        <p:spPr>
          <a:xfrm>
            <a:off x="5598834" y="2602882"/>
            <a:ext cx="2171035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40" dirty="0"/>
              <a:t>Drawing</a:t>
            </a:r>
            <a:endParaRPr lang="zh-CN" altLang="en-US" sz="3840" dirty="0"/>
          </a:p>
        </p:txBody>
      </p:sp>
      <p:sp>
        <p:nvSpPr>
          <p:cNvPr id="8" name="文本框 7"/>
          <p:cNvSpPr txBox="1"/>
          <p:nvPr/>
        </p:nvSpPr>
        <p:spPr>
          <a:xfrm>
            <a:off x="3497505" y="4771135"/>
            <a:ext cx="346879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40" dirty="0"/>
              <a:t>Sand Painting</a:t>
            </a:r>
            <a:endParaRPr lang="zh-CN" altLang="en-US" sz="3840" dirty="0"/>
          </a:p>
        </p:txBody>
      </p:sp>
      <p:sp>
        <p:nvSpPr>
          <p:cNvPr id="9" name="左大括号 8"/>
          <p:cNvSpPr/>
          <p:nvPr/>
        </p:nvSpPr>
        <p:spPr>
          <a:xfrm>
            <a:off x="5059085" y="1700808"/>
            <a:ext cx="345638" cy="2505878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10" name="文本框 9"/>
          <p:cNvSpPr txBox="1"/>
          <p:nvPr/>
        </p:nvSpPr>
        <p:spPr>
          <a:xfrm>
            <a:off x="5598834" y="1454186"/>
            <a:ext cx="2171035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40" b="1" i="1" dirty="0"/>
              <a:t>Photo</a:t>
            </a:r>
            <a:endParaRPr lang="zh-CN" altLang="en-US" sz="3840" b="1" i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5663952" y="3850595"/>
            <a:ext cx="414506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40" dirty="0"/>
              <a:t>After Photoshop</a:t>
            </a:r>
            <a:endParaRPr lang="zh-CN" altLang="en-US" sz="3840" dirty="0"/>
          </a:p>
        </p:txBody>
      </p:sp>
      <p:sp>
        <p:nvSpPr>
          <p:cNvPr id="12" name="文本框 11"/>
          <p:cNvSpPr txBox="1"/>
          <p:nvPr/>
        </p:nvSpPr>
        <p:spPr>
          <a:xfrm>
            <a:off x="3497505" y="5691675"/>
            <a:ext cx="346879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40" dirty="0"/>
              <a:t>……</a:t>
            </a:r>
            <a:endParaRPr lang="zh-CN" altLang="en-US" sz="3840" dirty="0"/>
          </a:p>
        </p:txBody>
      </p:sp>
    </p:spTree>
    <p:extLst>
      <p:ext uri="{BB962C8B-B14F-4D97-AF65-F5344CB8AC3E}">
        <p14:creationId xmlns:p14="http://schemas.microsoft.com/office/powerpoint/2010/main" val="304189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请区分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170609" y="2137184"/>
            <a:ext cx="2200009" cy="4493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i="1" dirty="0"/>
              <a:t>Graph</a:t>
            </a:r>
          </a:p>
          <a:p>
            <a:pPr marL="0" indent="0">
              <a:buNone/>
            </a:pPr>
            <a:r>
              <a:rPr lang="en-US" altLang="zh-CN" b="1" i="1" dirty="0"/>
              <a:t>Chart</a:t>
            </a:r>
          </a:p>
          <a:p>
            <a:pPr marL="0" indent="0">
              <a:buNone/>
            </a:pPr>
            <a:r>
              <a:rPr lang="en-US" altLang="zh-CN" b="1" i="1" dirty="0"/>
              <a:t>Diagram</a:t>
            </a:r>
          </a:p>
          <a:p>
            <a:pPr marL="0" indent="0">
              <a:buNone/>
            </a:pPr>
            <a:r>
              <a:rPr lang="en-US" altLang="zh-CN" b="1" i="1" dirty="0"/>
              <a:t>Figure</a:t>
            </a:r>
          </a:p>
          <a:p>
            <a:pPr marL="0" indent="0">
              <a:buNone/>
            </a:pPr>
            <a:r>
              <a:rPr lang="en-US" altLang="zh-CN" b="1" i="1" dirty="0"/>
              <a:t>Illustration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2864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1907</TotalTime>
  <Words>648</Words>
  <Application>Microsoft Office PowerPoint</Application>
  <PresentationFormat>宽屏</PresentationFormat>
  <Paragraphs>147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7" baseType="lpstr">
      <vt:lpstr>Adobe 黑体 Std R</vt:lpstr>
      <vt:lpstr>等线</vt:lpstr>
      <vt:lpstr>等线 Light</vt:lpstr>
      <vt:lpstr>宋体</vt:lpstr>
      <vt:lpstr>Arial</vt:lpstr>
      <vt:lpstr>Cambria Math</vt:lpstr>
      <vt:lpstr>Tahoma</vt:lpstr>
      <vt:lpstr>Wingdings</vt:lpstr>
      <vt:lpstr>Office 主题​​</vt:lpstr>
      <vt:lpstr>Ch.1 软件的运行开发环境</vt:lpstr>
      <vt:lpstr>§1.0 识图</vt:lpstr>
      <vt:lpstr>请区分</vt:lpstr>
      <vt:lpstr>Photo</vt:lpstr>
      <vt:lpstr>Picture：Painting &amp; Drawing</vt:lpstr>
      <vt:lpstr>also Image</vt:lpstr>
      <vt:lpstr>图片</vt:lpstr>
      <vt:lpstr>简单关系</vt:lpstr>
      <vt:lpstr>请区分</vt:lpstr>
      <vt:lpstr>Graph &amp; Chart</vt:lpstr>
      <vt:lpstr>Chart，图表</vt:lpstr>
      <vt:lpstr>Diagram</vt:lpstr>
      <vt:lpstr>Diagram，图示</vt:lpstr>
      <vt:lpstr>Figure &amp; illustration</vt:lpstr>
      <vt:lpstr>特别说明</vt:lpstr>
      <vt:lpstr>内容</vt:lpstr>
      <vt:lpstr>软件的运行环境</vt:lpstr>
      <vt:lpstr>一些常见的运行开发环境</vt:lpstr>
      <vt:lpstr>Mainframe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一些操作系统</vt:lpstr>
      <vt:lpstr>类Unix</vt:lpstr>
      <vt:lpstr>Linux</vt:lpstr>
      <vt:lpstr>PowerPoint 演示文稿</vt:lpstr>
      <vt:lpstr>PowerPoint 演示文稿</vt:lpstr>
      <vt:lpstr>特别强调</vt:lpstr>
      <vt:lpstr>一些小动物</vt:lpstr>
      <vt:lpstr>一些开发工具</vt:lpstr>
      <vt:lpstr>内容</vt:lpstr>
      <vt:lpstr>请注意</vt:lpstr>
      <vt:lpstr>一款软件的组成</vt:lpstr>
      <vt:lpstr>内容软件的结构组成</vt:lpstr>
      <vt:lpstr>软件开发的类型</vt:lpstr>
      <vt:lpstr>内容</vt:lpstr>
      <vt:lpstr>软件的制作流程</vt:lpstr>
      <vt:lpstr>产品化</vt:lpstr>
      <vt:lpstr>PowerPoint 演示文稿</vt:lpstr>
      <vt:lpstr>内容</vt:lpstr>
      <vt:lpstr>问题</vt:lpstr>
      <vt:lpstr>Hello world          -&gt;       Beautiful world </vt:lpstr>
      <vt:lpstr>一份旧资料</vt:lpstr>
      <vt:lpstr>多人项目</vt:lpstr>
      <vt:lpstr>分工协作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软件工程实践指导课程</dc:title>
  <dc:creator>hzs</dc:creator>
  <cp:lastModifiedBy>hzs</cp:lastModifiedBy>
  <cp:revision>364</cp:revision>
  <cp:lastPrinted>2018-03-01T06:00:04Z</cp:lastPrinted>
  <dcterms:created xsi:type="dcterms:W3CDTF">2017-02-15T04:58:06Z</dcterms:created>
  <dcterms:modified xsi:type="dcterms:W3CDTF">2020-03-05T06:19:01Z</dcterms:modified>
</cp:coreProperties>
</file>